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471" r:id="rId3"/>
    <p:sldId id="475" r:id="rId4"/>
    <p:sldId id="472" r:id="rId5"/>
    <p:sldId id="478" r:id="rId6"/>
    <p:sldId id="473" r:id="rId7"/>
    <p:sldId id="477" r:id="rId8"/>
    <p:sldId id="474" r:id="rId9"/>
    <p:sldId id="476" r:id="rId10"/>
    <p:sldId id="470" r:id="rId11"/>
  </p:sldIdLst>
  <p:sldSz cx="12192000" cy="6858000"/>
  <p:notesSz cx="6858000" cy="12192000"/>
  <p:embeddedFontLst>
    <p:embeddedFont>
      <p:font typeface="Ubuntu" panose="020B0504030602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macka Zdenek" initials="KZ" lastIdx="1" clrIdx="0">
    <p:extLst>
      <p:ext uri="{19B8F6BF-5375-455C-9EA6-DF929625EA0E}">
        <p15:presenceInfo xmlns:p15="http://schemas.microsoft.com/office/powerpoint/2012/main" userId="S::z.kolmacka@nukibonline.cz::3979903e-45d2-4bb8-944e-e1e1140eb0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24B"/>
    <a:srgbClr val="201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14" autoAdjust="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B0F0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1524000" y="522198"/>
            <a:ext cx="91440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buntu"/>
              <a:buChar char="●"/>
              <a:defRPr sz="6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Ubuntu"/>
              <a:buNone/>
              <a:defRPr sz="60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487375" y="2521401"/>
            <a:ext cx="9144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Ubuntu"/>
              <a:buNone/>
              <a:defRPr sz="2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7361" y="3387501"/>
            <a:ext cx="2357269" cy="316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1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12192000" cy="876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58700" y="144000"/>
            <a:ext cx="8441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8700" y="1080000"/>
            <a:ext cx="112746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456" y="76000"/>
            <a:ext cx="2549842" cy="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8700" y="6478575"/>
            <a:ext cx="884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Color">
  <p:cSld name="TITLE_1_1_1_1_1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458700" y="144000"/>
            <a:ext cx="84411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Ubuntu"/>
              <a:buChar char="●"/>
              <a:defRPr sz="36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8700" y="1080000"/>
            <a:ext cx="54105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322800" y="1080000"/>
            <a:ext cx="5410500" cy="50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Ubuntu"/>
              <a:buChar char="●"/>
              <a:defRPr sz="2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Ubuntu"/>
              <a:buChar char="○"/>
              <a:defRPr sz="2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●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○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Ubuntu"/>
              <a:buChar char="■"/>
              <a:defRPr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458700" y="6478575"/>
            <a:ext cx="884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●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○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Ubuntu"/>
              <a:buChar char="■"/>
              <a:defRPr sz="1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83450" y="86797"/>
            <a:ext cx="2549852" cy="72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no strip 1">
  <p:cSld name="CUSTOM_1_1">
    <p:bg>
      <p:bgPr>
        <a:solidFill>
          <a:srgbClr val="11111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246125" y="63600"/>
            <a:ext cx="104847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242000" y="845700"/>
            <a:ext cx="5085300" cy="5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2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6645525" y="845700"/>
            <a:ext cx="5085300" cy="5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Ubuntu"/>
              <a:buChar char="●"/>
              <a:defRPr sz="2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"/>
              <a:buChar char="○"/>
              <a:defRPr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3"/>
          </p:nvPr>
        </p:nvSpPr>
        <p:spPr>
          <a:xfrm>
            <a:off x="9354100" y="6478575"/>
            <a:ext cx="14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10849400" y="6478575"/>
            <a:ext cx="88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1248600" y="6478575"/>
            <a:ext cx="805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●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○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buntu"/>
              <a:buChar char="■"/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5"/>
          </p:nvPr>
        </p:nvSpPr>
        <p:spPr>
          <a:xfrm>
            <a:off x="0" y="1753025"/>
            <a:ext cx="1246200" cy="4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●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○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Char char="■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1" y="77817"/>
            <a:ext cx="1246200" cy="167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110500" y="6478575"/>
            <a:ext cx="6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1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veta.nukib.cz/course/view.php?id=120" TargetMode="External"/><Relationship Id="rId2" Type="http://schemas.openxmlformats.org/officeDocument/2006/relationships/hyperlink" Target="https://osveta.nukib.cz/local/dash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veta.nukib.cz/course/view.php?id=1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sveta.nukib.cz/mod/page/view.php?id=18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sveta.nukib.cz/course/view.php?id=95" TargetMode="External"/><Relationship Id="rId3" Type="http://schemas.openxmlformats.org/officeDocument/2006/relationships/hyperlink" Target="https://osveta.nukib.cz/course/view.php?id=121" TargetMode="External"/><Relationship Id="rId7" Type="http://schemas.openxmlformats.org/officeDocument/2006/relationships/hyperlink" Target="https://osveta.nukib.cz/mod/page/view.php?id=972" TargetMode="External"/><Relationship Id="rId2" Type="http://schemas.openxmlformats.org/officeDocument/2006/relationships/hyperlink" Target="https://osveta.nukib.cz/course/view.php?id=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veta.nukib.cz/mod/page/view.php?id=2764" TargetMode="External"/><Relationship Id="rId11" Type="http://schemas.openxmlformats.org/officeDocument/2006/relationships/hyperlink" Target="https://osveta.nukib.cz/course/view.php?id=108" TargetMode="External"/><Relationship Id="rId5" Type="http://schemas.openxmlformats.org/officeDocument/2006/relationships/hyperlink" Target="https://osveta.nukib.cz/course/view.php?id=119" TargetMode="External"/><Relationship Id="rId10" Type="http://schemas.openxmlformats.org/officeDocument/2006/relationships/hyperlink" Target="https://osveta.nukib.cz/course/view.php?id=76" TargetMode="External"/><Relationship Id="rId4" Type="http://schemas.openxmlformats.org/officeDocument/2006/relationships/hyperlink" Target="https://osveta.nukib.cz/course/view.php?id=105" TargetMode="External"/><Relationship Id="rId9" Type="http://schemas.openxmlformats.org/officeDocument/2006/relationships/hyperlink" Target="https://osveta.nukib.cz/course/view.php?id=8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sveta.nukib.cz/course/view.php?id=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DA834-22D2-460E-BAF8-F33C9C40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0827"/>
            <a:ext cx="9144000" cy="1999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dirty="0"/>
              <a:t>Kybernetická bezpečnost </a:t>
            </a:r>
            <a:r>
              <a:rPr lang="cs-CZ" sz="4400" dirty="0"/>
              <a:t>podpora škol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B1A6B-00AB-4810-91E8-B177CA134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375" y="2866489"/>
            <a:ext cx="9144000" cy="750013"/>
          </a:xfrm>
        </p:spPr>
        <p:txBody>
          <a:bodyPr/>
          <a:lstStyle/>
          <a:p>
            <a:r>
              <a:rPr lang="cs-CZ" dirty="0"/>
              <a:t>Petr Seifert, vedoucí oddělení vzdělávání, NÚKIB</a:t>
            </a:r>
          </a:p>
        </p:txBody>
      </p:sp>
    </p:spTree>
    <p:extLst>
      <p:ext uri="{BB962C8B-B14F-4D97-AF65-F5344CB8AC3E}">
        <p14:creationId xmlns:p14="http://schemas.microsoft.com/office/powerpoint/2010/main" val="6729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ctrTitle"/>
          </p:nvPr>
        </p:nvSpPr>
        <p:spPr>
          <a:xfrm>
            <a:off x="1524000" y="1035765"/>
            <a:ext cx="91440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buntu"/>
              <a:buNone/>
            </a:pPr>
            <a:r>
              <a:rPr lang="cs-CZ" sz="4800" dirty="0">
                <a:solidFill>
                  <a:schemeClr val="lt1"/>
                </a:solidFill>
                <a:latin typeface="Ubuntu" panose="020B0604020202020204" charset="0"/>
                <a:cs typeface="Calibri" panose="020F0502020204030204" pitchFamily="34" charset="0"/>
                <a:sym typeface="Ubuntu"/>
              </a:rPr>
              <a:t>Děkuji za pozornost</a:t>
            </a:r>
            <a:endParaRPr sz="4800" dirty="0">
              <a:solidFill>
                <a:schemeClr val="lt1"/>
              </a:solidFill>
              <a:latin typeface="Ubuntu" panose="020B0604020202020204" charset="0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464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NÚKIB – představení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1" y="1080000"/>
            <a:ext cx="5978676" cy="5056500"/>
          </a:xfrm>
        </p:spPr>
        <p:txBody>
          <a:bodyPr>
            <a:normAutofit fontScale="92500"/>
          </a:bodyPr>
          <a:lstStyle/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vznik v 2017 oddělením od NBÚ,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gestor kybernetické bezpečnosti a ústřední správní orgán pro oblast kybernetické bezpečnosti</a:t>
            </a:r>
            <a:r>
              <a:rPr lang="cs-CZ" dirty="0">
                <a:solidFill>
                  <a:schemeClr val="tx1"/>
                </a:solidFill>
              </a:rPr>
              <a:t> (včetně utajovaných informací v oblasti informačních a komunikačních systémů a kryptografické ochrany),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Působnost dána: </a:t>
            </a:r>
          </a:p>
          <a:p>
            <a:pPr lvl="1"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zákonem o kybernetické bezpečnosti,</a:t>
            </a:r>
          </a:p>
          <a:p>
            <a:pPr lvl="1"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zákonem o ochraně utajovaných informací a o bezpečnostní způsobilosti, </a:t>
            </a:r>
          </a:p>
          <a:p>
            <a:pPr lvl="1"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od 1.4.2023 i zákonem o uznávání výsledků dalšího vzdělávání.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logo&#10;&#10;Popis byl vytvořen automaticky">
            <a:extLst>
              <a:ext uri="{FF2B5EF4-FFF2-40B4-BE49-F238E27FC236}">
                <a16:creationId xmlns:a16="http://schemas.microsoft.com/office/drawing/2014/main" id="{C6465393-F463-493F-C3C4-9A07FA0B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104" y="1665728"/>
            <a:ext cx="3496063" cy="35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Činnosti NÚKIB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385943"/>
            <a:ext cx="5532525" cy="5056500"/>
          </a:xfrm>
        </p:spPr>
        <p:txBody>
          <a:bodyPr/>
          <a:lstStyle/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provozování Vládního CERT České republiky,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příprava legislativy a bezpečnostních standardů,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ochrana utajovaných informací, 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kryptografická ochrana,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cvičení kybernetické bezpečnosti,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b="1" u="sng" dirty="0">
                <a:solidFill>
                  <a:schemeClr val="tx1"/>
                </a:solidFill>
              </a:rPr>
              <a:t>osvěta a podpora vzdělávání,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výzkum a vývoj.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" name="Obrázek 19" descr="Obsah obrázku Webové stránky&#10;&#10;Popis byl vytvořen automaticky">
            <a:extLst>
              <a:ext uri="{FF2B5EF4-FFF2-40B4-BE49-F238E27FC236}">
                <a16:creationId xmlns:a16="http://schemas.microsoft.com/office/drawing/2014/main" id="{7800AEBF-140F-684B-19D9-24F36A23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373" y="2168371"/>
            <a:ext cx="5392827" cy="26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Oddělení vzdělávání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575" y="892629"/>
            <a:ext cx="7781786" cy="5585945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zajišťuje: </a:t>
            </a:r>
          </a:p>
          <a:p>
            <a:pPr lvl="1"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vzdělávací a osvětové aktivity, pořádá konference a školení na téma kybernetické bezpečnosti, připravuje a provozuje tematické e-learningové kurzy,</a:t>
            </a:r>
          </a:p>
          <a:p>
            <a:pPr lvl="1"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plnění role NÚKIB v souladu se zákonem č. 179/2006 (zákon o uznávání výsledků dalšího vzdělávání)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primární cílová skupina vzdělávání - zaměstnanci veřejné správy a další osoby, které zastávají role podle Zákona o kybernetické bezpečnosti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sekundární cílová skupina - osoby identifikované jako „zranitelné v kyberprostoru“ (žáci a studenti všech stupňů vzdělávání a senioři)</a:t>
            </a: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hlinkClick r:id="rId2"/>
              </a:rPr>
              <a:t>osvěta.nukib.cz</a:t>
            </a:r>
            <a:endParaRPr lang="cs-CZ" dirty="0">
              <a:solidFill>
                <a:schemeClr val="tx1"/>
              </a:solidFill>
            </a:endParaRP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hlinkClick r:id="rId3"/>
              </a:rPr>
              <a:t>Průvodce portálem</a:t>
            </a:r>
            <a:endParaRPr lang="cs-CZ" dirty="0">
              <a:solidFill>
                <a:schemeClr val="tx1"/>
              </a:solidFill>
            </a:endParaRPr>
          </a:p>
          <a:p>
            <a:pPr algn="just">
              <a:spcBef>
                <a:spcPts val="825"/>
              </a:spcBef>
              <a:buFont typeface="Arial" pitchFamily="34" charset="0"/>
              <a:buChar char="•"/>
            </a:pPr>
            <a:r>
              <a:rPr lang="cs-CZ" dirty="0">
                <a:solidFill>
                  <a:schemeClr val="tx1"/>
                </a:solidFill>
                <a:hlinkClick r:id="rId4"/>
              </a:rPr>
              <a:t>Rozcestník pro pedagogy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43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1B863-1F85-8639-E234-8AEA331E4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Průvodce portálem – pro školy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6852B3-E190-CDB9-54F0-501F52AE35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3630F1-0251-20AF-80A4-B3EB923134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ABEB5F4-C7F5-C4F7-402B-025513ABA1E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text, interiér, osoba, snímek obrazovky&#10;&#10;Popis byl vytvořen automaticky">
            <a:hlinkClick r:id="rId2"/>
            <a:extLst>
              <a:ext uri="{FF2B5EF4-FFF2-40B4-BE49-F238E27FC236}">
                <a16:creationId xmlns:a16="http://schemas.microsoft.com/office/drawing/2014/main" id="{E79E3733-6198-2579-7A9E-E4B868F2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4" y="994960"/>
            <a:ext cx="10386051" cy="5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00" y="123452"/>
            <a:ext cx="8441100" cy="610200"/>
          </a:xfrm>
        </p:spPr>
        <p:txBody>
          <a:bodyPr/>
          <a:lstStyle/>
          <a:p>
            <a:pPr>
              <a:buNone/>
            </a:pPr>
            <a:r>
              <a:rPr lang="cs-CZ" dirty="0"/>
              <a:t>Aktivity pro školy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0" y="1469204"/>
            <a:ext cx="11274600" cy="4667296"/>
          </a:xfrm>
        </p:spPr>
        <p:txBody>
          <a:bodyPr/>
          <a:lstStyle/>
          <a:p>
            <a:r>
              <a:rPr lang="cs-CZ" dirty="0">
                <a:hlinkClick r:id="rId2"/>
              </a:rPr>
              <a:t>Kurz Bezpečně v kyber</a:t>
            </a:r>
            <a:endParaRPr lang="cs-CZ" dirty="0"/>
          </a:p>
          <a:p>
            <a:r>
              <a:rPr lang="cs-CZ" dirty="0">
                <a:hlinkClick r:id="rId3"/>
              </a:rPr>
              <a:t>Kurz Dávej kyber pro pedagogy</a:t>
            </a:r>
            <a:endParaRPr lang="cs-CZ" dirty="0"/>
          </a:p>
          <a:p>
            <a:r>
              <a:rPr lang="cs-CZ" dirty="0">
                <a:hlinkClick r:id="rId4"/>
              </a:rPr>
              <a:t>Průvodce osvětových materiálů </a:t>
            </a:r>
            <a:endParaRPr lang="cs-CZ" dirty="0"/>
          </a:p>
          <a:p>
            <a:r>
              <a:rPr lang="cs-CZ" dirty="0">
                <a:hlinkClick r:id="rId5"/>
              </a:rPr>
              <a:t>Bezpečná školní ICT infrastruktura</a:t>
            </a:r>
            <a:endParaRPr lang="cs-CZ" dirty="0"/>
          </a:p>
          <a:p>
            <a:r>
              <a:rPr lang="cs-CZ" dirty="0">
                <a:hlinkClick r:id="rId6"/>
              </a:rPr>
              <a:t>Prevence v kyber</a:t>
            </a:r>
            <a:endParaRPr lang="cs-CZ" dirty="0"/>
          </a:p>
          <a:p>
            <a:r>
              <a:rPr lang="cs-CZ" dirty="0">
                <a:hlinkClick r:id="rId7"/>
              </a:rPr>
              <a:t>Vanda a Eda v </a:t>
            </a:r>
            <a:r>
              <a:rPr lang="cs-CZ" dirty="0" err="1">
                <a:hlinkClick r:id="rId7"/>
              </a:rPr>
              <a:t>Onlajn</a:t>
            </a:r>
            <a:r>
              <a:rPr lang="cs-CZ" dirty="0">
                <a:hlinkClick r:id="rId7"/>
              </a:rPr>
              <a:t> světě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  <a:hlinkClick r:id="rId8"/>
              </a:rPr>
              <a:t>Digitální stopa: Příběh </a:t>
            </a:r>
            <a:r>
              <a:rPr lang="cs-CZ" dirty="0" err="1">
                <a:solidFill>
                  <a:schemeClr val="tx1"/>
                </a:solidFill>
                <a:hlinkClick r:id="rId8"/>
              </a:rPr>
              <a:t>Svůďáka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9"/>
              </a:rPr>
              <a:t>Digitální stopa: Příběh Báry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0"/>
              </a:rPr>
              <a:t>Jsem netvor na základce!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1"/>
              </a:rPr>
              <a:t>Jsem netvor na střední!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8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20885-7EE1-E607-F0C6-E7BEE44FC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Ukázky aktivit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6FF290-527B-EC9E-7B39-2B2691D38BE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2F1142-0BCD-9633-5146-24C749DEC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FF3C445-D55F-FFCA-2B2B-5DBAFD8D039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1EECF1-145F-14F9-69B9-A76AD36B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9" y="1080000"/>
            <a:ext cx="3052789" cy="341272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C5ADF4EE-7F6D-1BED-BA91-D009DA50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97" y="1080000"/>
            <a:ext cx="5994708" cy="4858000"/>
          </a:xfrm>
          <a:prstGeom prst="rect">
            <a:avLst/>
          </a:prstGeom>
        </p:spPr>
      </p:pic>
      <p:pic>
        <p:nvPicPr>
          <p:cNvPr id="12" name="Obrázek 11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981855B8-AD78-41EE-C271-BA90E406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705" y="1080000"/>
            <a:ext cx="2499326" cy="37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995D7-E3F3-429E-81E4-3142FE1AD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Dávej kyber pro pedagogy - témata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CFDC50-69DC-47FF-9883-67DB694FD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493A8-15AF-4A03-A50E-63062260F4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ACBE36-5E68-4152-A75F-1EACBD073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8CF7B7-6550-4DFF-8301-11134D5DE4C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stůl&#10;&#10;Popis byl vytvořen automaticky">
            <a:hlinkClick r:id="rId2"/>
            <a:extLst>
              <a:ext uri="{FF2B5EF4-FFF2-40B4-BE49-F238E27FC236}">
                <a16:creationId xmlns:a16="http://schemas.microsoft.com/office/drawing/2014/main" id="{CFBBB21A-A76B-B947-947D-034056ADF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2" y="900750"/>
            <a:ext cx="4825910" cy="5056499"/>
          </a:xfrm>
          <a:prstGeom prst="rect">
            <a:avLst/>
          </a:prstGeom>
        </p:spPr>
      </p:pic>
      <p:pic>
        <p:nvPicPr>
          <p:cNvPr id="10" name="Obrázek 9">
            <a:hlinkClick r:id="rId2"/>
            <a:extLst>
              <a:ext uri="{FF2B5EF4-FFF2-40B4-BE49-F238E27FC236}">
                <a16:creationId xmlns:a16="http://schemas.microsoft.com/office/drawing/2014/main" id="{6B7A7DCD-B126-7289-2CB2-71052C0DA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054" y="933450"/>
            <a:ext cx="5062024" cy="47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1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BD12E-E2B1-56AF-21EB-AF9EA271E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Bezpečná školní ICT infrastruktura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F99EA7-3B1C-FE1C-6086-37D691B4C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cs-CZ" dirty="0"/>
          </a:p>
          <a:p>
            <a:pPr marL="88900" indent="0">
              <a:buNone/>
            </a:pP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AD8423-9287-AC92-BD86-5BDDD1D78A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F2D07F-6A06-0232-B5FE-0DA372504B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EC459A7-03EC-7B95-A9FB-3C144F24E82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5A3CD84A-314A-1E8B-37D0-708913F8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92" y="1737360"/>
            <a:ext cx="8269471" cy="42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11111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280</Words>
  <Application>Microsoft Office PowerPoint</Application>
  <PresentationFormat>Širokoúhlá obrazovka</PresentationFormat>
  <Paragraphs>50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Ubuntu</vt:lpstr>
      <vt:lpstr>Office Theme</vt:lpstr>
      <vt:lpstr>Kybernetická bezpečnost podpora škol</vt:lpstr>
      <vt:lpstr>NÚKIB – představení</vt:lpstr>
      <vt:lpstr>Činnosti NÚKIB</vt:lpstr>
      <vt:lpstr>Oddělení vzdělávání</vt:lpstr>
      <vt:lpstr>Průvodce portálem – pro školy</vt:lpstr>
      <vt:lpstr>Aktivity pro školy</vt:lpstr>
      <vt:lpstr>Ukázky aktivit</vt:lpstr>
      <vt:lpstr>Dávej kyber pro pedagogy - témata</vt:lpstr>
      <vt:lpstr>Bezpečná školní ICT infrastruktura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Kordiaková Jana</dc:creator>
  <cp:lastModifiedBy>Seifert Petr</cp:lastModifiedBy>
  <cp:revision>149</cp:revision>
  <dcterms:modified xsi:type="dcterms:W3CDTF">2023-04-21T12:29:46Z</dcterms:modified>
</cp:coreProperties>
</file>